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Kaushan Script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0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6369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owbirk.com/paintings/recent-work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udl.lib.cam.ac.uk/collections/islami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sia.si.edu/research/symposia/art-of-the-quran/abstracts.php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slamic-arts.org/2012/the-qur%E2%80%99an/" TargetMode="External"/><Relationship Id="rId3" Type="http://schemas.openxmlformats.org/officeDocument/2006/relationships/hyperlink" Target="https://cudl.lib.cam.ac.uk/view/MS-ADD-01116/3" TargetMode="External"/><Relationship Id="rId7" Type="http://schemas.openxmlformats.org/officeDocument/2006/relationships/hyperlink" Target="http://www.islambook.net/bbs/archiver/showtopic-1585-13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hanacademy.org/humanities/ap-art-history/west-and-central-asia/a/folio-from-a-quran" TargetMode="External"/><Relationship Id="rId5" Type="http://schemas.openxmlformats.org/officeDocument/2006/relationships/hyperlink" Target="http://exhibitions.kelsey.lsa.umich.edu/pearls/objects/quran.html" TargetMode="External"/><Relationship Id="rId4" Type="http://schemas.openxmlformats.org/officeDocument/2006/relationships/hyperlink" Target="https://www.library.yale.edu/neareast/exhibitions/exhibit2007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sh7Qo8KL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islamic-arts.org/2012/the-qur%E2%80%99a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 amt="60000"/>
          </a:blip>
          <a:srcRect l="4782" r="29071"/>
          <a:stretch/>
        </p:blipFill>
        <p:spPr>
          <a:xfrm>
            <a:off x="653949" y="152400"/>
            <a:ext cx="8175574" cy="46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363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Islamic Illuminated Manuscripts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-883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Kaushan Script"/>
                <a:ea typeface="Kaushan Script"/>
                <a:cs typeface="Kaushan Script"/>
                <a:sym typeface="Kaushan Script"/>
              </a:rPr>
              <a:t>Check this out!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0"/>
            <a:ext cx="8991599" cy="331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0" y="2743200"/>
            <a:ext cx="8991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50">
                <a:solidFill>
                  <a:srgbClr val="999999"/>
                </a:solidFill>
                <a:highlight>
                  <a:srgbClr val="FFFFFF"/>
                </a:highlight>
              </a:rPr>
              <a:t>Qu'ran fragment, in Arabic, before 911, vellum, MS M. 712, fols 19v-20r, 23 x 32 cm, possibly Iraq (The Morgan Library and Museum, New York)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Screenshot 2017-05-31 at 6.55.27 PM.png"/>
          <p:cNvPicPr preferRelativeResize="0"/>
          <p:nvPr/>
        </p:nvPicPr>
        <p:blipFill rotWithShape="1">
          <a:blip r:embed="rId3">
            <a:alphaModFix/>
          </a:blip>
          <a:srcRect l="28550" t="19743" r="8933" b="22493"/>
          <a:stretch/>
        </p:blipFill>
        <p:spPr>
          <a:xfrm>
            <a:off x="609599" y="573150"/>
            <a:ext cx="7958251" cy="413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l="4456" t="4789" r="2890"/>
          <a:stretch/>
        </p:blipFill>
        <p:spPr>
          <a:xfrm>
            <a:off x="1304250" y="110950"/>
            <a:ext cx="6313049" cy="474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762000" y="3505200"/>
            <a:ext cx="9054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333333"/>
                </a:solidFill>
              </a:rPr>
              <a:t>A complete Chinese Qur'an from Khanfu (Canton)Copied and illuminated by Abdul-Hayy Ibn Mahmud China, Khanfu (Guangzhou, formerly Canton)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-883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36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133" name="Shape 133" descr="Screenshot 2017-04-18 at 12.39.30 PM.png"/>
          <p:cNvPicPr preferRelativeResize="0"/>
          <p:nvPr/>
        </p:nvPicPr>
        <p:blipFill rotWithShape="1">
          <a:blip r:embed="rId3">
            <a:alphaModFix/>
          </a:blip>
          <a:srcRect l="14986" t="18083" r="15147" b="6818"/>
          <a:stretch/>
        </p:blipFill>
        <p:spPr>
          <a:xfrm>
            <a:off x="845099" y="595384"/>
            <a:ext cx="7447575" cy="450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Screenshot 2017-05-31 at 6.47.27 PM.png"/>
          <p:cNvPicPr preferRelativeResize="0"/>
          <p:nvPr/>
        </p:nvPicPr>
        <p:blipFill rotWithShape="1">
          <a:blip r:embed="rId3">
            <a:alphaModFix/>
          </a:blip>
          <a:srcRect l="36805" t="12699" r="30318" b="5946"/>
          <a:stretch/>
        </p:blipFill>
        <p:spPr>
          <a:xfrm rot="10800000">
            <a:off x="317200" y="150975"/>
            <a:ext cx="3546375" cy="49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Screenshot 2017-05-31 at 6.49.38 PM.png"/>
          <p:cNvPicPr preferRelativeResize="0"/>
          <p:nvPr/>
        </p:nvPicPr>
        <p:blipFill rotWithShape="1">
          <a:blip r:embed="rId4">
            <a:alphaModFix/>
          </a:blip>
          <a:srcRect l="35042" t="12986" r="29571" b="5646"/>
          <a:stretch/>
        </p:blipFill>
        <p:spPr>
          <a:xfrm rot="10800000">
            <a:off x="4959883" y="323537"/>
            <a:ext cx="3667030" cy="47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 descr="Screenshot 2017-05-30 at 10.56.21 PM.png"/>
          <p:cNvPicPr preferRelativeResize="0"/>
          <p:nvPr/>
        </p:nvPicPr>
        <p:blipFill rotWithShape="1">
          <a:blip r:embed="rId3">
            <a:alphaModFix/>
          </a:blip>
          <a:srcRect l="34615" t="15561" r="32214" b="5685"/>
          <a:stretch/>
        </p:blipFill>
        <p:spPr>
          <a:xfrm rot="10800000">
            <a:off x="489029" y="149814"/>
            <a:ext cx="3570706" cy="47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Screenshot 2017-05-30 at 10.34.05 PM.png"/>
          <p:cNvPicPr preferRelativeResize="0"/>
          <p:nvPr/>
        </p:nvPicPr>
        <p:blipFill rotWithShape="1">
          <a:blip r:embed="rId4">
            <a:alphaModFix/>
          </a:blip>
          <a:srcRect l="38694" t="14920" r="29730" b="8327"/>
          <a:stretch/>
        </p:blipFill>
        <p:spPr>
          <a:xfrm>
            <a:off x="4897774" y="111122"/>
            <a:ext cx="3570700" cy="4879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Screenshot 2017-05-30 at 10.31.46 PM.png"/>
          <p:cNvPicPr preferRelativeResize="0"/>
          <p:nvPr/>
        </p:nvPicPr>
        <p:blipFill rotWithShape="1">
          <a:blip r:embed="rId3">
            <a:alphaModFix/>
          </a:blip>
          <a:srcRect l="40899" t="19208" r="30607" b="8280"/>
          <a:stretch/>
        </p:blipFill>
        <p:spPr>
          <a:xfrm rot="10800000">
            <a:off x="376351" y="181900"/>
            <a:ext cx="3357723" cy="480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Screenshot 2017-05-31 at 6.41.59 PM.png"/>
          <p:cNvPicPr preferRelativeResize="0"/>
          <p:nvPr/>
        </p:nvPicPr>
        <p:blipFill rotWithShape="1">
          <a:blip r:embed="rId4">
            <a:alphaModFix/>
          </a:blip>
          <a:srcRect l="29057" t="11337" r="17243" b="14175"/>
          <a:stretch/>
        </p:blipFill>
        <p:spPr>
          <a:xfrm rot="10800000">
            <a:off x="4136650" y="325474"/>
            <a:ext cx="4660549" cy="36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Contemporary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http://www.sandowbirk.com/paintings/recent-works/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Want to know more?  Check out the online manuscripts and articles!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❖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https://cudl.lib.cam.ac.uk/collections/islamic</a:t>
            </a:r>
          </a:p>
          <a:p>
            <a:pPr marL="457200" lvl="0" indent="-228600">
              <a:spcBef>
                <a:spcPts val="0"/>
              </a:spcBef>
              <a:buChar char="❖"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http://www.asia.si.edu/research/symposia/art-of-the-quran/abstracts.php</a:t>
            </a:r>
            <a:r>
              <a:rPr lang="en"/>
              <a:t>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04800" y="971550"/>
            <a:ext cx="8520600" cy="350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*background slide image: </a:t>
            </a:r>
            <a:r>
              <a:rPr lang="en" sz="1400" u="sng" dirty="0">
                <a:solidFill>
                  <a:schemeClr val="hlink"/>
                </a:solidFill>
                <a:hlinkClick r:id="rId3"/>
              </a:rPr>
              <a:t>https://cudl.lib.cam.ac.uk/view/MS-ADD-01116/3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*Deroche, Francis.  </a:t>
            </a:r>
            <a:r>
              <a:rPr lang="en" sz="1400" u="sng" dirty="0"/>
              <a:t>The Abbasid Tradition:  </a:t>
            </a:r>
            <a:r>
              <a:rPr lang="en" sz="1400" i="1" u="sng" dirty="0"/>
              <a:t>Qur’ans of the 8th to 10 th Century </a:t>
            </a:r>
            <a:r>
              <a:rPr lang="en" sz="1400" i="1" u="sng" dirty="0" smtClean="0"/>
              <a:t>.</a:t>
            </a:r>
            <a:r>
              <a:rPr lang="en" sz="1400" dirty="0" smtClean="0"/>
              <a:t>, </a:t>
            </a:r>
            <a:r>
              <a:rPr lang="en" sz="1400" dirty="0" smtClean="0"/>
              <a:t>Nour </a:t>
            </a:r>
            <a:r>
              <a:rPr lang="en" sz="1400" dirty="0"/>
              <a:t>Foundation with Oxford University Press. New York, 1992.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*Baker, Colin F. </a:t>
            </a:r>
            <a:r>
              <a:rPr lang="en" sz="1400" u="sng" dirty="0"/>
              <a:t>Qur’an Manuscripts Calligraphy, Illumination, Design .  </a:t>
            </a:r>
            <a:r>
              <a:rPr lang="en" sz="1400" dirty="0"/>
              <a:t>The British Library.  London, 2007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*</a:t>
            </a:r>
            <a:r>
              <a:rPr lang="en" sz="1400" u="sng" dirty="0">
                <a:solidFill>
                  <a:schemeClr val="hlink"/>
                </a:solidFill>
                <a:hlinkClick r:id="rId4"/>
              </a:rPr>
              <a:t>https://www.library.yale.edu/neareast/exhibitions/exhibit20071.html</a:t>
            </a:r>
            <a:r>
              <a:rPr lang="en" sz="1400" dirty="0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*</a:t>
            </a:r>
            <a:r>
              <a:rPr lang="en" sz="1400" u="sng" dirty="0" smtClean="0">
                <a:solidFill>
                  <a:schemeClr val="hlink"/>
                </a:solidFill>
                <a:hlinkClick r:id="rId5"/>
              </a:rPr>
              <a:t>http</a:t>
            </a:r>
            <a:r>
              <a:rPr lang="en" sz="1400" u="sng" dirty="0">
                <a:solidFill>
                  <a:schemeClr val="hlink"/>
                </a:solidFill>
                <a:hlinkClick r:id="rId5"/>
              </a:rPr>
              <a:t>://exhibitions.kelsey.lsa.umich.edu/pearls/objects/quran.html</a:t>
            </a:r>
            <a:r>
              <a:rPr lang="en" sz="1400" dirty="0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*</a:t>
            </a:r>
            <a:r>
              <a:rPr lang="en" sz="1400" u="sng" dirty="0">
                <a:solidFill>
                  <a:schemeClr val="hlink"/>
                </a:solidFill>
                <a:hlinkClick r:id="rId6"/>
              </a:rPr>
              <a:t>https://www.khanacademy.org/humanities/ap-art-history/west-and-central-asia/a/folio-from-a-quran</a:t>
            </a:r>
            <a:r>
              <a:rPr lang="en" sz="1400" dirty="0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*</a:t>
            </a:r>
            <a:r>
              <a:rPr lang="en" sz="1400" u="sng" dirty="0">
                <a:solidFill>
                  <a:schemeClr val="hlink"/>
                </a:solidFill>
                <a:hlinkClick r:id="rId7"/>
              </a:rPr>
              <a:t>http://www.islambook.net/bbs/archiver/showtopic-1585-13.aspx</a:t>
            </a:r>
            <a:r>
              <a:rPr lang="en" sz="1400" dirty="0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*</a:t>
            </a:r>
            <a:r>
              <a:rPr lang="en" sz="1400" u="sng" dirty="0">
                <a:solidFill>
                  <a:schemeClr val="hlink"/>
                </a:solidFill>
                <a:hlinkClick r:id="rId8"/>
              </a:rPr>
              <a:t>http://islamic-arts.org/2012/the-qur%E2%80%99an/</a:t>
            </a:r>
            <a:r>
              <a:rPr lang="en" sz="1400" dirty="0"/>
              <a:t> </a:t>
            </a:r>
            <a:endParaRPr lang="en" sz="1400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dirty="0"/>
              <a:t>IMAGES OBTAINED FROM </a:t>
            </a:r>
            <a:r>
              <a:rPr lang="en" sz="1400" dirty="0" smtClean="0"/>
              <a:t>texts: </a:t>
            </a:r>
            <a:r>
              <a:rPr lang="en" sz="1400" dirty="0" smtClean="0"/>
              <a:t>“Muslim Miniature Paintings from the XIII to XIX Century” Catalogue of the Exhibition by Ernst J. Grube, 1962 and The Topkapi Saray Museum: The Albums and Illustated Manuscripts, trasnlated, expanded and edited by J.M. Rogers, 1986.</a:t>
            </a: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     </a:t>
            </a:r>
            <a:r>
              <a:rPr lang="en" u="sng" dirty="0">
                <a:solidFill>
                  <a:schemeClr val="hlink"/>
                </a:solidFill>
                <a:latin typeface="Kaushan Script"/>
                <a:ea typeface="Kaushan Script"/>
                <a:cs typeface="Kaushan Script"/>
                <a:sym typeface="Kaushan Script"/>
                <a:hlinkClick r:id="rId3"/>
              </a:rPr>
              <a:t>https://www.youtube.com/watch?v=wpsh7Qo8KLI</a:t>
            </a:r>
            <a:r>
              <a:rPr lang="en" dirty="0">
                <a:latin typeface="Kaushan Script"/>
                <a:ea typeface="Kaushan Script"/>
                <a:cs typeface="Kaushan Script"/>
                <a:sym typeface="Kaushan Script"/>
              </a:rPr>
              <a:t> </a:t>
            </a:r>
          </a:p>
        </p:txBody>
      </p:sp>
      <p:pic>
        <p:nvPicPr>
          <p:cNvPr id="61" name="Shape 61" descr="Screenshot 2017-05-30 at 10.48.07 PM.png"/>
          <p:cNvPicPr preferRelativeResize="0"/>
          <p:nvPr/>
        </p:nvPicPr>
        <p:blipFill rotWithShape="1">
          <a:blip r:embed="rId4">
            <a:alphaModFix/>
          </a:blip>
          <a:srcRect l="41169" t="17474" r="31034" b="5442"/>
          <a:stretch/>
        </p:blipFill>
        <p:spPr>
          <a:xfrm rot="10800000">
            <a:off x="2970224" y="857225"/>
            <a:ext cx="2603175" cy="405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3">
            <a:alphaModFix amt="60000"/>
          </a:blip>
          <a:srcRect l="4782" r="29071"/>
          <a:stretch/>
        </p:blipFill>
        <p:spPr>
          <a:xfrm>
            <a:off x="501549" y="228600"/>
            <a:ext cx="8175574" cy="46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Kaushan Script"/>
                <a:ea typeface="Kaushan Script"/>
                <a:cs typeface="Kaushan Script"/>
                <a:sym typeface="Kaushan Script"/>
              </a:rPr>
              <a:t>What IS an illuminated manuscript?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29036" y="8191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Because </a:t>
            </a:r>
            <a:r>
              <a:rPr lang="en-US" sz="2400" dirty="0">
                <a:solidFill>
                  <a:schemeClr val="tx1"/>
                </a:solidFill>
              </a:rPr>
              <a:t>of the exalted position of the Qur’an in Muslim societies, </a:t>
            </a:r>
            <a:r>
              <a:rPr lang="en-US" sz="2400" dirty="0" smtClean="0">
                <a:solidFill>
                  <a:schemeClr val="tx1"/>
                </a:solidFill>
              </a:rPr>
              <a:t>special </a:t>
            </a:r>
            <a:r>
              <a:rPr lang="en-US" sz="2400" dirty="0">
                <a:solidFill>
                  <a:schemeClr val="tx1"/>
                </a:solidFill>
              </a:rPr>
              <a:t>attention was paid to the production, </a:t>
            </a:r>
            <a:r>
              <a:rPr lang="en-US" sz="2400" u="sng" dirty="0">
                <a:solidFill>
                  <a:schemeClr val="tx1"/>
                </a:solidFill>
              </a:rPr>
              <a:t>illumination</a:t>
            </a:r>
            <a:r>
              <a:rPr lang="en-US" sz="2400" dirty="0">
                <a:solidFill>
                  <a:schemeClr val="tx1"/>
                </a:solidFill>
              </a:rPr>
              <a:t>, decoration, and display of Qur’an </a:t>
            </a:r>
            <a:r>
              <a:rPr lang="en-US" sz="2400" dirty="0" smtClean="0">
                <a:solidFill>
                  <a:schemeClr val="tx1"/>
                </a:solidFill>
              </a:rPr>
              <a:t>manuscripts.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Due </a:t>
            </a:r>
            <a:r>
              <a:rPr lang="en-US" sz="2400" dirty="0">
                <a:solidFill>
                  <a:schemeClr val="tx1"/>
                </a:solidFill>
              </a:rPr>
              <a:t>to its association with the written word of God, calligraphy is considered by Muslims to be the highest art form.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Luxuriously </a:t>
            </a:r>
            <a:r>
              <a:rPr lang="en-US" sz="2400" dirty="0">
                <a:solidFill>
                  <a:schemeClr val="tx1"/>
                </a:solidFill>
              </a:rPr>
              <a:t>embellished Qur’an manuscripts are often placed on specially designed bookstands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prominently featured in mosques and religious </a:t>
            </a:r>
            <a:r>
              <a:rPr lang="en-US" sz="2400" dirty="0" smtClean="0">
                <a:solidFill>
                  <a:schemeClr val="tx1"/>
                </a:solidFill>
              </a:rPr>
              <a:t>schools. </a:t>
            </a:r>
            <a:endParaRPr lang="en-US" sz="24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 amt="60000"/>
          </a:blip>
          <a:srcRect l="4782" r="29071"/>
          <a:stretch/>
        </p:blipFill>
        <p:spPr>
          <a:xfrm>
            <a:off x="653949" y="457200"/>
            <a:ext cx="8175574" cy="46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-952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latin typeface="Kaushan Script"/>
                <a:ea typeface="Kaushan Script"/>
                <a:cs typeface="Kaushan Script"/>
                <a:sym typeface="Kaushan Script"/>
              </a:rPr>
              <a:t>What are components of Illuminated Manuscripts?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❖"/>
            </a:pPr>
            <a:r>
              <a:rPr lang="en" sz="2400" dirty="0"/>
              <a:t>Codex= bound volume of parchment papers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❖"/>
            </a:pPr>
            <a:r>
              <a:rPr lang="en" sz="2400" dirty="0"/>
              <a:t>Originally codices were longer vertically with later styles adopting longer horizontal widths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❖"/>
            </a:pPr>
            <a:r>
              <a:rPr lang="en" sz="2400" dirty="0"/>
              <a:t>Parchment= animal skins that are treated and stretched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❖"/>
            </a:pPr>
            <a:r>
              <a:rPr lang="en" sz="2400" dirty="0"/>
              <a:t>Binding sometimes in wood with tooled leather strips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❖"/>
            </a:pPr>
            <a:r>
              <a:rPr lang="en" sz="2400" dirty="0"/>
              <a:t>Lined for calligraphic writing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❖"/>
            </a:pPr>
            <a:r>
              <a:rPr lang="en" sz="2400" dirty="0"/>
              <a:t>Calligraphy VERY IMPORTANT to writing of text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❖"/>
            </a:pPr>
            <a:r>
              <a:rPr lang="en" sz="2400" u="sng" dirty="0"/>
              <a:t>Illumination</a:t>
            </a:r>
            <a:r>
              <a:rPr lang="en" sz="2400" dirty="0"/>
              <a:t>:  the addition of visual elements to provide structure and information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 amt="60000"/>
          </a:blip>
          <a:srcRect l="4782" r="29071"/>
          <a:stretch/>
        </p:blipFill>
        <p:spPr>
          <a:xfrm>
            <a:off x="653949" y="152400"/>
            <a:ext cx="8175574" cy="46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Kaushan Script"/>
                <a:ea typeface="Kaushan Script"/>
                <a:cs typeface="Kaushan Script"/>
                <a:sym typeface="Kaushan Script"/>
              </a:rPr>
              <a:t>Illuminated Works and Arabic Language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❖"/>
            </a:pPr>
            <a:r>
              <a:rPr lang="en" sz="2400" u="sng" dirty="0">
                <a:solidFill>
                  <a:schemeClr val="hlink"/>
                </a:solidFill>
                <a:hlinkClick r:id="rId4"/>
              </a:rPr>
              <a:t>Place of origin/date correlates with style of work:  Calligraphy, Illumination, page layout and physical format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❖"/>
            </a:pPr>
            <a:r>
              <a:rPr lang="en" sz="2400" dirty="0">
                <a:solidFill>
                  <a:srgbClr val="000000"/>
                </a:solidFill>
              </a:rPr>
              <a:t>Text written from RIGHT to LEFT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❖"/>
            </a:pPr>
            <a:r>
              <a:rPr lang="en" sz="2400" dirty="0">
                <a:solidFill>
                  <a:srgbClr val="000000"/>
                </a:solidFill>
              </a:rPr>
              <a:t>29 letters=Semitic Family of scripts (Arabic, Hebrew, etc)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❖"/>
            </a:pPr>
            <a:r>
              <a:rPr lang="en" sz="2400" dirty="0">
                <a:solidFill>
                  <a:srgbClr val="000000"/>
                </a:solidFill>
              </a:rPr>
              <a:t>Almost ALL consonants: Vowels added later for easier reading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❖"/>
            </a:pPr>
            <a:r>
              <a:rPr lang="en" sz="2400" dirty="0">
                <a:solidFill>
                  <a:srgbClr val="000000"/>
                </a:solidFill>
              </a:rPr>
              <a:t>Because </a:t>
            </a:r>
            <a:r>
              <a:rPr lang="en" sz="2400" dirty="0" smtClean="0">
                <a:solidFill>
                  <a:srgbClr val="000000"/>
                </a:solidFill>
              </a:rPr>
              <a:t>Muhammad </a:t>
            </a:r>
            <a:r>
              <a:rPr lang="en" sz="2400" dirty="0">
                <a:solidFill>
                  <a:srgbClr val="000000"/>
                </a:solidFill>
              </a:rPr>
              <a:t>received revelations in Arabic, the language is significant </a:t>
            </a:r>
            <a:r>
              <a:rPr lang="en" sz="2400" dirty="0" smtClean="0">
                <a:solidFill>
                  <a:srgbClr val="000000"/>
                </a:solidFill>
              </a:rPr>
              <a:t>in Islam</a:t>
            </a:r>
            <a:endParaRPr lang="en" sz="24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 amt="60000"/>
          </a:blip>
          <a:srcRect l="4782" r="29071"/>
          <a:stretch/>
        </p:blipFill>
        <p:spPr>
          <a:xfrm>
            <a:off x="425349" y="228600"/>
            <a:ext cx="8175574" cy="46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latin typeface="Kaushan Script"/>
                <a:ea typeface="Kaushan Script"/>
                <a:cs typeface="Kaushan Script"/>
                <a:sym typeface="Kaushan Script"/>
              </a:rPr>
              <a:t>Illumination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0" y="679350"/>
            <a:ext cx="9090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900" dirty="0">
                <a:solidFill>
                  <a:srgbClr val="000000"/>
                </a:solidFill>
              </a:rPr>
              <a:t>Beautifying= devotional act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900" dirty="0">
                <a:solidFill>
                  <a:srgbClr val="000000"/>
                </a:solidFill>
              </a:rPr>
              <a:t>Facilitate reading=Marked divisions of text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900" dirty="0">
                <a:solidFill>
                  <a:srgbClr val="000000"/>
                </a:solidFill>
              </a:rPr>
              <a:t>Designs in </a:t>
            </a:r>
            <a:r>
              <a:rPr lang="en" sz="1900" dirty="0" smtClean="0">
                <a:solidFill>
                  <a:srgbClr val="000000"/>
                </a:solidFill>
              </a:rPr>
              <a:t>gold </a:t>
            </a:r>
            <a:r>
              <a:rPr lang="en" sz="1900" dirty="0">
                <a:solidFill>
                  <a:srgbClr val="000000"/>
                </a:solidFill>
              </a:rPr>
              <a:t>and colors, inspired by geometry, stylized plant life, and architectural motifs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900" dirty="0">
                <a:solidFill>
                  <a:srgbClr val="000000"/>
                </a:solidFill>
              </a:rPr>
              <a:t>Marked pages at beginning of text and end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900" dirty="0">
                <a:solidFill>
                  <a:srgbClr val="000000"/>
                </a:solidFill>
              </a:rPr>
              <a:t>The illuminated projections (ex. palmettes) used for explanation and/or emphasis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900" dirty="0">
                <a:solidFill>
                  <a:srgbClr val="000000"/>
                </a:solidFill>
              </a:rPr>
              <a:t>Illuminated Frames used as protective frame or emphasize a division within page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900" dirty="0">
                <a:solidFill>
                  <a:srgbClr val="000000"/>
                </a:solidFill>
              </a:rPr>
              <a:t>Illumination for marking verse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1900" dirty="0" smtClean="0">
                <a:solidFill>
                  <a:srgbClr val="000000"/>
                </a:solidFill>
              </a:rPr>
              <a:t>*</a:t>
            </a:r>
            <a:r>
              <a:rPr lang="en" sz="1900" dirty="0">
                <a:solidFill>
                  <a:srgbClr val="000000"/>
                </a:solidFill>
              </a:rPr>
              <a:t>Figural representations of Muhammad do exist.  There are many </a:t>
            </a:r>
            <a:r>
              <a:rPr lang="en" sz="1900" dirty="0" smtClean="0">
                <a:solidFill>
                  <a:srgbClr val="000000"/>
                </a:solidFill>
              </a:rPr>
              <a:t>debates on who </a:t>
            </a:r>
            <a:r>
              <a:rPr lang="en" sz="1900" dirty="0">
                <a:solidFill>
                  <a:srgbClr val="000000"/>
                </a:solidFill>
              </a:rPr>
              <a:t>and why people can or are represented visually </a:t>
            </a:r>
            <a:r>
              <a:rPr lang="en" sz="1900" dirty="0" smtClean="0">
                <a:solidFill>
                  <a:srgbClr val="000000"/>
                </a:solidFill>
              </a:rPr>
              <a:t>in Islamic Manuscripts.</a:t>
            </a:r>
            <a:endParaRPr lang="en" sz="1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 amt="60000"/>
          </a:blip>
          <a:srcRect l="4782" r="29071"/>
          <a:stretch/>
        </p:blipFill>
        <p:spPr>
          <a:xfrm>
            <a:off x="653949" y="152400"/>
            <a:ext cx="8175574" cy="46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8923" y="11641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latin typeface="Kaushan Script"/>
                <a:ea typeface="Kaushan Script"/>
                <a:cs typeface="Kaushan Script"/>
                <a:sym typeface="Kaushan Script"/>
              </a:rPr>
              <a:t>Bit of History on Illuminated Qur’ans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08923" y="10477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First Caliph to succeed </a:t>
            </a:r>
            <a:r>
              <a:rPr lang="en" sz="2000" dirty="0" smtClean="0">
                <a:solidFill>
                  <a:srgbClr val="000000"/>
                </a:solidFill>
              </a:rPr>
              <a:t>Muhammad</a:t>
            </a:r>
            <a:r>
              <a:rPr lang="en" sz="2000" dirty="0">
                <a:solidFill>
                  <a:srgbClr val="000000"/>
                </a:solidFill>
              </a:rPr>
              <a:t>, Abu </a:t>
            </a:r>
            <a:r>
              <a:rPr lang="en" sz="2000" dirty="0" smtClean="0">
                <a:solidFill>
                  <a:srgbClr val="000000"/>
                </a:solidFill>
              </a:rPr>
              <a:t>Bakr </a:t>
            </a:r>
            <a:r>
              <a:rPr lang="en" sz="2000" dirty="0">
                <a:solidFill>
                  <a:srgbClr val="000000"/>
                </a:solidFill>
              </a:rPr>
              <a:t>(632-4) had revelations written down in book form by </a:t>
            </a:r>
            <a:r>
              <a:rPr lang="en" sz="2000" dirty="0" smtClean="0">
                <a:solidFill>
                  <a:srgbClr val="000000"/>
                </a:solidFill>
              </a:rPr>
              <a:t>Muhammad’s </a:t>
            </a:r>
            <a:r>
              <a:rPr lang="en" sz="2000" dirty="0">
                <a:solidFill>
                  <a:srgbClr val="000000"/>
                </a:solidFill>
              </a:rPr>
              <a:t>secretary, Zayd ibn Thabit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Used oral tradition and fragments written on stone, papyrus, parchment, camel bone, palm leaves and leather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20 years so an increase in demand with spread of Islam into Iraq, Syria, Egypt, N. Africa and Persia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3rd Caliph, Utman ibn ‘Affan, ordered canonized text, which is used to this day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Text arranged in 114 </a:t>
            </a:r>
            <a:r>
              <a:rPr lang="en" sz="2000" i="1" dirty="0">
                <a:solidFill>
                  <a:srgbClr val="000000"/>
                </a:solidFill>
              </a:rPr>
              <a:t>surahs=</a:t>
            </a:r>
            <a:r>
              <a:rPr lang="en" sz="2000" dirty="0">
                <a:solidFill>
                  <a:srgbClr val="000000"/>
                </a:solidFill>
              </a:rPr>
              <a:t> chapters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Excluding </a:t>
            </a:r>
            <a:r>
              <a:rPr lang="en" sz="2000" i="1" dirty="0">
                <a:solidFill>
                  <a:srgbClr val="000000"/>
                </a:solidFill>
              </a:rPr>
              <a:t>surah</a:t>
            </a:r>
            <a:r>
              <a:rPr lang="en" sz="2000" dirty="0">
                <a:solidFill>
                  <a:srgbClr val="000000"/>
                </a:solidFill>
              </a:rPr>
              <a:t> 1, </a:t>
            </a:r>
            <a:r>
              <a:rPr lang="en" sz="2000" i="1" dirty="0">
                <a:solidFill>
                  <a:srgbClr val="000000"/>
                </a:solidFill>
              </a:rPr>
              <a:t>surahs</a:t>
            </a:r>
            <a:r>
              <a:rPr lang="en" sz="2000" dirty="0">
                <a:solidFill>
                  <a:srgbClr val="000000"/>
                </a:solidFill>
              </a:rPr>
              <a:t> arranged from longest to shortest. NOT in sequence of </a:t>
            </a:r>
            <a:r>
              <a:rPr lang="en" sz="2000" dirty="0" smtClean="0">
                <a:solidFill>
                  <a:srgbClr val="000000"/>
                </a:solidFill>
              </a:rPr>
              <a:t>revelation.</a:t>
            </a:r>
            <a:endParaRPr lang="en" sz="20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 amt="60000"/>
          </a:blip>
          <a:srcRect l="4782" r="29071"/>
          <a:stretch/>
        </p:blipFill>
        <p:spPr>
          <a:xfrm>
            <a:off x="501549" y="152400"/>
            <a:ext cx="8175574" cy="46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29036" y="152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Kaushan Script"/>
                <a:ea typeface="Kaushan Script"/>
                <a:cs typeface="Kaushan Script"/>
                <a:sym typeface="Kaushan Script"/>
              </a:rPr>
              <a:t>Wait...there’s more!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29036" y="11239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Shorter </a:t>
            </a:r>
            <a:r>
              <a:rPr lang="en" sz="2000" i="1" dirty="0">
                <a:solidFill>
                  <a:srgbClr val="000000"/>
                </a:solidFill>
              </a:rPr>
              <a:t>surahs </a:t>
            </a:r>
            <a:r>
              <a:rPr lang="en" sz="2000" dirty="0">
                <a:solidFill>
                  <a:srgbClr val="000000"/>
                </a:solidFill>
              </a:rPr>
              <a:t>from time in Mecca (hostile atmosphere)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Longer </a:t>
            </a:r>
            <a:r>
              <a:rPr lang="en" sz="2000" i="1" dirty="0">
                <a:solidFill>
                  <a:srgbClr val="000000"/>
                </a:solidFill>
              </a:rPr>
              <a:t>surahs</a:t>
            </a:r>
            <a:r>
              <a:rPr lang="en" sz="2000" dirty="0">
                <a:solidFill>
                  <a:srgbClr val="000000"/>
                </a:solidFill>
              </a:rPr>
              <a:t> from time in Median (embraced ideas)</a:t>
            </a:r>
          </a:p>
          <a:p>
            <a:pPr marL="457200" lvl="0" indent="-381000">
              <a:spcAft>
                <a:spcPts val="0"/>
              </a:spcAft>
              <a:buClr>
                <a:srgbClr val="000000"/>
              </a:buClr>
              <a:buChar char="❖"/>
            </a:pPr>
            <a:r>
              <a:rPr lang="en" sz="2000" dirty="0">
                <a:solidFill>
                  <a:srgbClr val="000000"/>
                </a:solidFill>
              </a:rPr>
              <a:t>All </a:t>
            </a:r>
            <a:r>
              <a:rPr lang="en" sz="2000" i="1" dirty="0">
                <a:solidFill>
                  <a:srgbClr val="000000"/>
                </a:solidFill>
              </a:rPr>
              <a:t>surahs</a:t>
            </a:r>
            <a:r>
              <a:rPr lang="en" sz="2000" dirty="0">
                <a:solidFill>
                  <a:srgbClr val="000000"/>
                </a:solidFill>
              </a:rPr>
              <a:t> (except for #9) begin with </a:t>
            </a:r>
            <a:r>
              <a:rPr lang="en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Bismillah</a:t>
            </a:r>
            <a:r>
              <a:rPr lang="en" sz="2000" dirty="0" smtClean="0">
                <a:solidFill>
                  <a:srgbClr val="000000"/>
                </a:solidFill>
              </a:rPr>
              <a:t>” </a:t>
            </a:r>
            <a:r>
              <a:rPr lang="en" sz="2000" dirty="0">
                <a:solidFill>
                  <a:srgbClr val="000000"/>
                </a:solidFill>
              </a:rPr>
              <a:t>= “In the name of God, the Merciful, the Compassionate”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i="1" dirty="0">
                <a:solidFill>
                  <a:srgbClr val="000000"/>
                </a:solidFill>
              </a:rPr>
              <a:t>“Hadith”= </a:t>
            </a:r>
            <a:r>
              <a:rPr lang="en" sz="2000" dirty="0">
                <a:solidFill>
                  <a:srgbClr val="000000"/>
                </a:solidFill>
              </a:rPr>
              <a:t>collected traditions on sayings &amp; actions of Muhammed and followers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Qur’an + </a:t>
            </a:r>
            <a:r>
              <a:rPr lang="en" sz="2000" i="1" dirty="0">
                <a:solidFill>
                  <a:srgbClr val="000000"/>
                </a:solidFill>
              </a:rPr>
              <a:t>Hadith </a:t>
            </a:r>
            <a:r>
              <a:rPr lang="en" sz="2000" dirty="0">
                <a:solidFill>
                  <a:srgbClr val="000000"/>
                </a:solidFill>
              </a:rPr>
              <a:t>Influence ALL aspects of Muslim DAILY life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Qur’an is a primary text for teaching Arabic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Book is revered as Physical form of God’s words= devotion to book exemplified by hand crafted artistry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 amt="60000"/>
          </a:blip>
          <a:srcRect l="4782" r="29071"/>
          <a:stretch/>
        </p:blipFill>
        <p:spPr>
          <a:xfrm>
            <a:off x="653949" y="152400"/>
            <a:ext cx="8175574" cy="46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latin typeface="Kaushan Script"/>
                <a:ea typeface="Kaushan Script"/>
                <a:cs typeface="Kaushan Script"/>
                <a:sym typeface="Kaushan Script"/>
              </a:rPr>
              <a:t>Other types of Illuminated Manuscripts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400" dirty="0">
                <a:solidFill>
                  <a:srgbClr val="000000"/>
                </a:solidFill>
              </a:rPr>
              <a:t>Poetry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400" dirty="0">
                <a:solidFill>
                  <a:srgbClr val="000000"/>
                </a:solidFill>
              </a:rPr>
              <a:t>Science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400" dirty="0">
                <a:solidFill>
                  <a:srgbClr val="000000"/>
                </a:solidFill>
              </a:rPr>
              <a:t>Mathematics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400" dirty="0">
                <a:solidFill>
                  <a:srgbClr val="000000"/>
                </a:solidFill>
              </a:rPr>
              <a:t>Literature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n" sz="2400" dirty="0">
                <a:solidFill>
                  <a:srgbClr val="000000"/>
                </a:solidFill>
              </a:rPr>
              <a:t>Medicine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</a:rPr>
              <a:t>Written in Arabic and illuminated, the artform helped unify diverse cultural backgrounds with </a:t>
            </a:r>
            <a:r>
              <a:rPr lang="en" sz="3600" b="1" dirty="0" smtClean="0">
                <a:solidFill>
                  <a:srgbClr val="000000"/>
                </a:solidFill>
              </a:rPr>
              <a:t>Islam.</a:t>
            </a:r>
            <a:endParaRPr lang="en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768</Words>
  <Application>Microsoft Office PowerPoint</Application>
  <PresentationFormat>On-screen Show (16:9)</PresentationFormat>
  <Paragraphs>72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Wingdings</vt:lpstr>
      <vt:lpstr>Kaushan Script</vt:lpstr>
      <vt:lpstr>simple-light-2</vt:lpstr>
      <vt:lpstr>Islamic Illuminated Manuscripts</vt:lpstr>
      <vt:lpstr>     https://www.youtube.com/watch?v=wpsh7Qo8KLI </vt:lpstr>
      <vt:lpstr>What IS an illuminated manuscript?</vt:lpstr>
      <vt:lpstr>What are components of Illuminated Manuscripts?  Codex= bound volume of parchment papers Originally codices were longer vertically with later styles adopting longer horizontal widths Parchment= animal skins that are treated and stretched Binding sometimes in wood with tooled leather strips Lined for calligraphic writing Calligraphy VERY IMPORTANT to writing of text Illumination:  the addition of visual elements to provide structure and information </vt:lpstr>
      <vt:lpstr>Illuminated Works and Arabic Language</vt:lpstr>
      <vt:lpstr>Illumination </vt:lpstr>
      <vt:lpstr>Bit of History on Illuminated Qur’ans</vt:lpstr>
      <vt:lpstr>Wait...there’s more!</vt:lpstr>
      <vt:lpstr>Other types of Illuminated Manuscripts</vt:lpstr>
      <vt:lpstr>Check this out!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Contemporary</vt:lpstr>
      <vt:lpstr>Want to know more?  Check out the online manuscripts and articles!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Illuminated Manuscripts</dc:title>
  <cp:lastModifiedBy>Lenovo User</cp:lastModifiedBy>
  <cp:revision>3</cp:revision>
  <dcterms:modified xsi:type="dcterms:W3CDTF">2017-08-08T17:30:21Z</dcterms:modified>
</cp:coreProperties>
</file>