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75" r:id="rId13"/>
    <p:sldId id="268" r:id="rId14"/>
    <p:sldId id="269" r:id="rId15"/>
    <p:sldId id="270" r:id="rId16"/>
    <p:sldId id="271" r:id="rId17"/>
    <p:sldId id="272" r:id="rId18"/>
    <p:sldId id="274" r:id="rId19"/>
    <p:sldId id="27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FC107-CCF8-4AA0-B435-1C0B70D2E5EB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A7F08-F1D4-4FDB-9E26-C70F71B72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00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392781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2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chensiyuan</a:t>
            </a:r>
            <a:r>
              <a:rPr lang="en-US" dirty="0" smtClean="0"/>
              <a:t> - </a:t>
            </a:r>
            <a:r>
              <a:rPr lang="en-US" dirty="0" err="1" smtClean="0"/>
              <a:t>chensiyuan</a:t>
            </a:r>
            <a:r>
              <a:rPr lang="en-US" dirty="0" smtClean="0"/>
              <a:t>, GFDL, https://commons.wikimedia.org/w/index.php?curid=15734937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0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41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By </a:t>
            </a:r>
            <a:r>
              <a:rPr lang="en-US" dirty="0" err="1" smtClean="0"/>
              <a:t>Guilhem</a:t>
            </a:r>
            <a:r>
              <a:rPr lang="en-US" dirty="0" smtClean="0"/>
              <a:t> </a:t>
            </a:r>
            <a:r>
              <a:rPr lang="en-US" dirty="0" err="1" smtClean="0"/>
              <a:t>Vellut</a:t>
            </a:r>
            <a:r>
              <a:rPr lang="en-US" dirty="0" smtClean="0"/>
              <a:t> from Vancouver, Canada - </a:t>
            </a:r>
            <a:r>
              <a:rPr lang="en-US" dirty="0" err="1" smtClean="0"/>
              <a:t>Jama</a:t>
            </a:r>
            <a:r>
              <a:rPr lang="en-US" dirty="0" smtClean="0"/>
              <a:t> Masjid in </a:t>
            </a:r>
            <a:r>
              <a:rPr lang="en-US" dirty="0" err="1" smtClean="0"/>
              <a:t>Fatehpur</a:t>
            </a:r>
            <a:r>
              <a:rPr lang="en-US" dirty="0" smtClean="0"/>
              <a:t> </a:t>
            </a:r>
            <a:r>
              <a:rPr lang="en-US" dirty="0" err="1" smtClean="0"/>
              <a:t>SikriUploaded</a:t>
            </a:r>
            <a:r>
              <a:rPr lang="en-US" dirty="0" smtClean="0"/>
              <a:t> by </a:t>
            </a:r>
            <a:r>
              <a:rPr lang="en-US" dirty="0" err="1" smtClean="0"/>
              <a:t>Ekabhishek</a:t>
            </a:r>
            <a:r>
              <a:rPr lang="en-US" dirty="0" smtClean="0"/>
              <a:t>, CC BY-SA 2.0, https://commons.wikimedia.org/w/index.php?curid=11968369 </a:t>
            </a:r>
          </a:p>
          <a:p>
            <a:r>
              <a:rPr lang="en-US" dirty="0" smtClean="0"/>
              <a:t>Right: By </a:t>
            </a:r>
            <a:r>
              <a:rPr lang="en-US" dirty="0" err="1" smtClean="0"/>
              <a:t>Dmharvey</a:t>
            </a:r>
            <a:r>
              <a:rPr lang="en-US" dirty="0" smtClean="0"/>
              <a:t> - Own work, CC BY-SA 3.0, https://commons.wikimedia.org/w/index.php?curid=1980257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18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http://www.metmuseum.org/art/collection/search/449137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56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0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https://s-media-cache-ak0.pinimg.com/originals/76/14/36/761436b65051a7573d46c935966b8a21.jpg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3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styles of calligraphy around the world…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18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90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http://www.metmuseum.org/learn/educators/curriculum-resources/art-of-the-islamic-world/unit-two/arabic-calligraphy-as-an-art-form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3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Garden Gathering, tile panel, 1640-1650,</a:t>
            </a:r>
            <a:r>
              <a:rPr lang="en-US" baseline="0" dirty="0" smtClean="0"/>
              <a:t> attributed to Iran; Height 41 inches,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 74 inches, weight 400 lbs.</a:t>
            </a:r>
            <a:endParaRPr lang="en-US" dirty="0" smtClean="0"/>
          </a:p>
          <a:p>
            <a:r>
              <a:rPr lang="en-US" dirty="0" smtClean="0"/>
              <a:t>http://www.metmuseum.org/toah/works-of-art/03.9c/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68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left: Textile fragment, late 14</a:t>
            </a:r>
            <a:r>
              <a:rPr lang="en-US" baseline="30000" dirty="0" smtClean="0"/>
              <a:t>th</a:t>
            </a:r>
            <a:r>
              <a:rPr lang="en-US" dirty="0" smtClean="0"/>
              <a:t>-early 15</a:t>
            </a:r>
            <a:r>
              <a:rPr lang="en-US" baseline="30000" dirty="0" smtClean="0"/>
              <a:t>th</a:t>
            </a:r>
            <a:r>
              <a:rPr lang="en-US" dirty="0" smtClean="0"/>
              <a:t> century, Spain.</a:t>
            </a:r>
            <a:r>
              <a:rPr lang="en-US" baseline="0" dirty="0" smtClean="0"/>
              <a:t> See http://www.metmuseum.org/art/collection/search/447048 for more information.</a:t>
            </a:r>
          </a:p>
          <a:p>
            <a:r>
              <a:rPr lang="en-US" baseline="0" dirty="0" smtClean="0"/>
              <a:t>Bottom left: Detail from “Portrait of Prince </a:t>
            </a:r>
            <a:r>
              <a:rPr lang="en-US" baseline="0" dirty="0" err="1" smtClean="0"/>
              <a:t>Danyal</a:t>
            </a:r>
            <a:r>
              <a:rPr lang="en-US" baseline="0" dirty="0" smtClean="0"/>
              <a:t>” late 16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century, India. See http://www.metmuseum.org/art/collection/search/451279 for more information.</a:t>
            </a:r>
          </a:p>
          <a:p>
            <a:r>
              <a:rPr lang="en-US" baseline="0" dirty="0" smtClean="0"/>
              <a:t>Right: Engraved lamp stand with chevron pattern, AD 1578-79, attributed to Iran. See http://www.metmuseum.org/art/collection/search/448240 for more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0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Fragmentary </a:t>
            </a:r>
            <a:r>
              <a:rPr lang="en-US" dirty="0" err="1" smtClean="0"/>
              <a:t>Cenotoph</a:t>
            </a:r>
            <a:r>
              <a:rPr lang="en-US" dirty="0" smtClean="0"/>
              <a:t> Cover (Tomb Cover)</a:t>
            </a:r>
          </a:p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-18</a:t>
            </a:r>
            <a:r>
              <a:rPr lang="en-US" baseline="30000" dirty="0" smtClean="0"/>
              <a:t>th</a:t>
            </a:r>
            <a:r>
              <a:rPr lang="en-US" dirty="0" smtClean="0"/>
              <a:t> century, Turkey, silk</a:t>
            </a:r>
          </a:p>
          <a:p>
            <a:r>
              <a:rPr lang="en-US" dirty="0" smtClean="0"/>
              <a:t>http://www.metmuseum.org/toah/works-of-art/32.100.460/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7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Bowl with </a:t>
            </a:r>
            <a:r>
              <a:rPr lang="en-US" dirty="0" err="1" smtClean="0"/>
              <a:t>Bahram</a:t>
            </a:r>
            <a:r>
              <a:rPr lang="en-US" dirty="0" smtClean="0"/>
              <a:t> </a:t>
            </a:r>
            <a:r>
              <a:rPr lang="en-US" dirty="0" err="1" smtClean="0"/>
              <a:t>Gur</a:t>
            </a:r>
            <a:r>
              <a:rPr lang="en-US" dirty="0" smtClean="0"/>
              <a:t> and </a:t>
            </a:r>
            <a:r>
              <a:rPr lang="en-US" dirty="0" err="1" smtClean="0"/>
              <a:t>Azada</a:t>
            </a:r>
            <a:endParaRPr lang="en-US" dirty="0" smtClean="0"/>
          </a:p>
          <a:p>
            <a:r>
              <a:rPr lang="en-US" dirty="0" smtClean="0"/>
              <a:t>Late</a:t>
            </a:r>
            <a:r>
              <a:rPr lang="en-US" baseline="0" dirty="0" smtClean="0"/>
              <a:t> 12</a:t>
            </a:r>
            <a:r>
              <a:rPr lang="en-US" baseline="30000" dirty="0" smtClean="0"/>
              <a:t>th</a:t>
            </a:r>
            <a:r>
              <a:rPr lang="en-US" baseline="0" dirty="0" smtClean="0"/>
              <a:t>-early 13</a:t>
            </a:r>
            <a:r>
              <a:rPr lang="en-US" baseline="30000" dirty="0" smtClean="0"/>
              <a:t>th</a:t>
            </a:r>
            <a:r>
              <a:rPr lang="en-US" baseline="0" dirty="0" smtClean="0"/>
              <a:t> century, ceramic, attributed to Iran</a:t>
            </a:r>
          </a:p>
          <a:p>
            <a:r>
              <a:rPr lang="en-US" dirty="0" smtClean="0"/>
              <a:t>http://www.metmuseum.org/toah/works-of-art/57.36.2/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08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Calligraphic Galleon</a:t>
            </a:r>
          </a:p>
          <a:p>
            <a:r>
              <a:rPr lang="en-US" dirty="0" smtClean="0"/>
              <a:t>1766-1767, Turkey, ink and gold on paper</a:t>
            </a:r>
          </a:p>
          <a:p>
            <a:r>
              <a:rPr lang="en-US" dirty="0" smtClean="0"/>
              <a:t>http://www.metmuseum.org/art/collection/search/454611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8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79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71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IgorF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CC BY-SA 3.0,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https://commons.wikimedia.org/w/index.php?curid=3927819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7F08-F1D4-4FDB-9E26-C70F71B726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F9-1C39-490D-84AA-EC4FF125F44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687-8A2B-4B14-BE50-E10921A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F9-1C39-490D-84AA-EC4FF125F44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687-8A2B-4B14-BE50-E10921A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F9-1C39-490D-84AA-EC4FF125F44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687-8A2B-4B14-BE50-E10921A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F9-1C39-490D-84AA-EC4FF125F44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687-8A2B-4B14-BE50-E10921A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2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F9-1C39-490D-84AA-EC4FF125F44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687-8A2B-4B14-BE50-E10921A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5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F9-1C39-490D-84AA-EC4FF125F44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687-8A2B-4B14-BE50-E10921A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3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F9-1C39-490D-84AA-EC4FF125F44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687-8A2B-4B14-BE50-E10921A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6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F9-1C39-490D-84AA-EC4FF125F44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687-8A2B-4B14-BE50-E10921A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F9-1C39-490D-84AA-EC4FF125F44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687-8A2B-4B14-BE50-E10921A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4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F9-1C39-490D-84AA-EC4FF125F44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687-8A2B-4B14-BE50-E10921A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6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C0F9-1C39-490D-84AA-EC4FF125F44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5687-8A2B-4B14-BE50-E10921A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C0F9-1C39-490D-84AA-EC4FF125F441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5687-8A2B-4B14-BE50-E10921A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following four slides are for use with the </a:t>
            </a:r>
            <a:r>
              <a:rPr lang="en-US" dirty="0" smtClean="0"/>
              <a:t>Visual Thinking Strategy </a:t>
            </a:r>
            <a:r>
              <a:rPr lang="en-US" dirty="0" smtClean="0"/>
              <a:t>exploration of Islamic arts. The basic information and links for further information can be found under the notes tab on each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23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Mosque of Xi’an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2904" y="1825625"/>
            <a:ext cx="4120896" cy="4351338"/>
          </a:xfrm>
        </p:spPr>
        <p:txBody>
          <a:bodyPr/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largest mosque in China</a:t>
            </a:r>
          </a:p>
          <a:p>
            <a:pPr lvl="0"/>
            <a:r>
              <a:rPr lang="en-US" dirty="0"/>
              <a:t>Known as the Great Eastern Mosque</a:t>
            </a:r>
          </a:p>
          <a:p>
            <a:pPr lvl="0"/>
            <a:r>
              <a:rPr lang="en-US" dirty="0"/>
              <a:t>Decorated with Chinese and Arabic calligraphy</a:t>
            </a:r>
          </a:p>
          <a:p>
            <a:pPr lvl="0"/>
            <a:r>
              <a:rPr lang="en-US" dirty="0"/>
              <a:t>Features Chinese pagodas</a:t>
            </a:r>
          </a:p>
          <a:p>
            <a:endParaRPr lang="en-US" dirty="0"/>
          </a:p>
        </p:txBody>
      </p:sp>
      <p:pic>
        <p:nvPicPr>
          <p:cNvPr id="6146" name="Picture 2" descr="https://upload.wikimedia.org/wikipedia/commons/thumb/2/22/1_great_mosque_xian_2011.JPG/1280px-1_great_mosque_xian_2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" y="1690688"/>
            <a:ext cx="6394704" cy="42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0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Geometric and Arabesque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8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131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Mosque Decoration</a:t>
            </a:r>
            <a:endParaRPr lang="en-US" dirty="0"/>
          </a:p>
        </p:txBody>
      </p:sp>
      <p:pic>
        <p:nvPicPr>
          <p:cNvPr id="1026" name="Picture 2" descr="Elaborate late stage Islamic woodwor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" y="365125"/>
            <a:ext cx="5971544" cy="611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ourful geometric tiling in the Alhambra, Sp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35" y="1280159"/>
            <a:ext cx="5830969" cy="49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7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Geometric Design and Tessellations</a:t>
            </a:r>
            <a:endParaRPr lang="en-US" dirty="0"/>
          </a:p>
        </p:txBody>
      </p:sp>
      <p:pic>
        <p:nvPicPr>
          <p:cNvPr id="4" name="Picture 3" descr="Image result for Molded tile panel , 13th–14th century; Ilkhanid period Iran, Nishapu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8" y="1056196"/>
            <a:ext cx="3592449" cy="527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http://images.metmuseum.org/CRDImages/is/original/wb-37.40.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08"/>
          <a:stretch/>
        </p:blipFill>
        <p:spPr bwMode="auto">
          <a:xfrm>
            <a:off x="4285973" y="1056196"/>
            <a:ext cx="3541291" cy="53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34869" y="5127319"/>
            <a:ext cx="3118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and Hexagonal Tile Pattern</a:t>
            </a:r>
          </a:p>
          <a:p>
            <a:r>
              <a:rPr lang="en-US" dirty="0" smtClean="0"/>
              <a:t>Late 13</a:t>
            </a:r>
            <a:r>
              <a:rPr lang="en-US" baseline="30000" dirty="0" smtClean="0"/>
              <a:t>th</a:t>
            </a:r>
            <a:r>
              <a:rPr lang="en-US" dirty="0" smtClean="0"/>
              <a:t>-14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Probably from Iran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47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0768" y="136525"/>
            <a:ext cx="10515600" cy="1325563"/>
          </a:xfrm>
        </p:spPr>
        <p:txBody>
          <a:bodyPr/>
          <a:lstStyle/>
          <a:p>
            <a:r>
              <a:rPr lang="en-US" dirty="0" smtClean="0"/>
              <a:t>Symmetry and the Arabesque</a:t>
            </a:r>
            <a:endParaRPr lang="en-US" dirty="0"/>
          </a:p>
        </p:txBody>
      </p:sp>
      <p:pic>
        <p:nvPicPr>
          <p:cNvPr id="8194" name="Picture 2" descr="Image result for reflection symmetry typ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9" y="1093652"/>
            <a:ext cx="9357741" cy="38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bilateral symmet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2221525"/>
            <a:ext cx="2177034" cy="213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59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ttoman tulip design suzani  30meeting.com: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2973" r="5139" b="36865"/>
          <a:stretch/>
        </p:blipFill>
        <p:spPr bwMode="auto">
          <a:xfrm>
            <a:off x="2450592" y="173736"/>
            <a:ext cx="7333487" cy="6190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5887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Calligraphy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31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chinese calligraph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b="12005"/>
          <a:stretch/>
        </p:blipFill>
        <p:spPr bwMode="auto">
          <a:xfrm>
            <a:off x="2953512" y="0"/>
            <a:ext cx="5010721" cy="25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japanese calli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43" y="347471"/>
            <a:ext cx="3659789" cy="574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0720" y="3468623"/>
            <a:ext cx="240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English calligraphy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88421" y="6091236"/>
            <a:ext cx="210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Japanese calligraphy</a:t>
            </a:r>
            <a:endParaRPr lang="en-US" dirty="0"/>
          </a:p>
        </p:txBody>
      </p:sp>
      <p:pic>
        <p:nvPicPr>
          <p:cNvPr id="9222" name="Picture 6" descr="Image result for english calligraph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23447" r="14718" b="24923"/>
          <a:stretch/>
        </p:blipFill>
        <p:spPr bwMode="auto">
          <a:xfrm>
            <a:off x="2450401" y="3811785"/>
            <a:ext cx="5833872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ontemporary calligraph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0" b="6979"/>
          <a:stretch/>
        </p:blipFill>
        <p:spPr bwMode="auto">
          <a:xfrm>
            <a:off x="118744" y="1933630"/>
            <a:ext cx="4388993" cy="168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788" y="256001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Chinese calligraphy	</a:t>
            </a:r>
          </a:p>
        </p:txBody>
      </p:sp>
    </p:spTree>
    <p:extLst>
      <p:ext uri="{BB962C8B-B14F-4D97-AF65-F5344CB8AC3E}">
        <p14:creationId xmlns:p14="http://schemas.microsoft.com/office/powerpoint/2010/main" val="665626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lligraphy Practice Sheets | calligraphy alphabet guide: 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32" y="146113"/>
            <a:ext cx="8887968" cy="64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6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Arabic Calligraphy as an Art </a:t>
            </a:r>
            <a:r>
              <a:rPr lang="en-US" b="1" dirty="0" smtClean="0"/>
              <a:t>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Calligraphy, from the Greek words </a:t>
            </a:r>
            <a:r>
              <a:rPr lang="en-US" i="1" dirty="0" err="1"/>
              <a:t>kallos</a:t>
            </a:r>
            <a:r>
              <a:rPr lang="en-US" dirty="0"/>
              <a:t> (beauty) and </a:t>
            </a:r>
            <a:r>
              <a:rPr lang="en-US" i="1" dirty="0" err="1"/>
              <a:t>graphos</a:t>
            </a:r>
            <a:r>
              <a:rPr lang="en-US" dirty="0"/>
              <a:t> (writing), refers to the harmonious proportion of both letters within a word and words on a page. While some of the best examples of calligraphic writing make this art form appear effortless, each letter and diacritical mark is the result of painstaking measurements and multiple strokes.</a:t>
            </a:r>
          </a:p>
          <a:p>
            <a:r>
              <a:rPr lang="en-US" dirty="0"/>
              <a:t>Calligraphy appears on both religious and secular objects in virtually every medium—architecture, paper, ceramics, carpets, glass, jewelry, woodcarving, and metalwork</a:t>
            </a:r>
            <a:r>
              <a:rPr lang="en-US" dirty="0" smtClean="0"/>
              <a:t>.</a:t>
            </a:r>
          </a:p>
          <a:p>
            <a:pPr lvl="2"/>
            <a:r>
              <a:rPr lang="en-US" sz="1600" i="1" dirty="0" smtClean="0"/>
              <a:t>From The </a:t>
            </a:r>
            <a:r>
              <a:rPr lang="en-US" sz="1600" i="1" dirty="0" err="1" smtClean="0"/>
              <a:t>MetMuseum</a:t>
            </a:r>
            <a:r>
              <a:rPr lang="en-US" sz="1600" i="1" dirty="0" smtClean="0"/>
              <a:t> resource </a:t>
            </a:r>
            <a:r>
              <a:rPr lang="en-US" sz="1600" i="1" u="sng" dirty="0" smtClean="0"/>
              <a:t>Art of the Islamic World</a:t>
            </a:r>
            <a:r>
              <a:rPr lang="en-US" sz="1600" i="1" dirty="0" smtClean="0"/>
              <a:t>, Unit 2: Arabic Script and the Art of Calligraphy</a:t>
            </a:r>
            <a:endParaRPr lang="en-US" sz="16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7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971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What do you see? What do you notice? What is going on?</a:t>
            </a:r>
            <a:endParaRPr lang="en-US" sz="2000" dirty="0"/>
          </a:p>
        </p:txBody>
      </p:sp>
      <p:pic>
        <p:nvPicPr>
          <p:cNvPr id="1026" name="Picture 2" descr="Garden Gather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836" y="768095"/>
            <a:ext cx="11437508" cy="602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81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056" y="200533"/>
            <a:ext cx="10515600" cy="649859"/>
          </a:xfrm>
        </p:spPr>
        <p:txBody>
          <a:bodyPr>
            <a:normAutofit/>
          </a:bodyPr>
          <a:lstStyle/>
          <a:p>
            <a:pPr algn="r"/>
            <a:r>
              <a:rPr lang="en-US" sz="3600" i="1" dirty="0" smtClean="0"/>
              <a:t>Islamic Calligraphy Examples</a:t>
            </a:r>
            <a:endParaRPr lang="en-US" sz="3600" i="1" dirty="0"/>
          </a:p>
        </p:txBody>
      </p:sp>
      <p:pic>
        <p:nvPicPr>
          <p:cNvPr id="5122" name="Picture 2" descr="http://images.metmuseum.org/CRDImages/is/web-large/DP229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7" y="100584"/>
            <a:ext cx="4690745" cy="250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metmuseum.org/CRDImages/is/web-large/DP17036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4" t="7910" r="10376" b="6381"/>
          <a:stretch/>
        </p:blipFill>
        <p:spPr bwMode="auto">
          <a:xfrm>
            <a:off x="7741920" y="850392"/>
            <a:ext cx="3602736" cy="55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ages.metmuseum.org/CRDImages/is/original/DP2477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29" b="35651"/>
          <a:stretch/>
        </p:blipFill>
        <p:spPr bwMode="auto">
          <a:xfrm>
            <a:off x="-1796868" y="2702264"/>
            <a:ext cx="9272841" cy="39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7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gmentary Cenotaph Cover with Quranic Calligraph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39" y="0"/>
            <a:ext cx="4896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65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wl with Bahram Gur and Azad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50" y="106552"/>
            <a:ext cx="6549549" cy="65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50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metmuseum.org/CRDImages/is/web-large/DP23401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68" y="145573"/>
            <a:ext cx="7336536" cy="65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7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2-3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Mosque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142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365125"/>
            <a:ext cx="11006328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Sultan Ahmed Mosque 	</a:t>
            </a:r>
            <a:r>
              <a:rPr lang="en-US" sz="3200" dirty="0" smtClean="0"/>
              <a:t>		The </a:t>
            </a:r>
            <a:r>
              <a:rPr lang="en-US" sz="3200" dirty="0" err="1"/>
              <a:t>Baiturrahman</a:t>
            </a:r>
            <a:r>
              <a:rPr lang="en-US" sz="3200" dirty="0"/>
              <a:t> Mosque</a:t>
            </a:r>
          </a:p>
        </p:txBody>
      </p:sp>
      <p:pic>
        <p:nvPicPr>
          <p:cNvPr id="6" name="Content Placeholder 5" descr="https://upload.wikimedia.org/wikipedia/commons/thumb/e/e9/BlueMosqueCourtyard.jpg/1280px-BlueMosqueCourtyard.jpg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r="5555" b="8726"/>
          <a:stretch/>
        </p:blipFill>
        <p:spPr bwMode="auto">
          <a:xfrm>
            <a:off x="73152" y="2026793"/>
            <a:ext cx="5769864" cy="3825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Meuseujid Raya.JPG"/>
          <p:cNvPicPr>
            <a:picLocks noGrp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1" t="4559" r="7691" b="24786"/>
          <a:stretch/>
        </p:blipFill>
        <p:spPr bwMode="auto">
          <a:xfrm>
            <a:off x="6126480" y="2026793"/>
            <a:ext cx="5760720" cy="3825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648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similarities and differences do you find?</a:t>
            </a:r>
            <a:endParaRPr lang="en-US" dirty="0"/>
          </a:p>
        </p:txBody>
      </p:sp>
      <p:pic>
        <p:nvPicPr>
          <p:cNvPr id="6" name="Content Placeholder 5" descr="https://upload.wikimedia.org/wikipedia/commons/6/64/A_view_of_Shah_Faisal_Mosque_from_adjoing_yard..JPG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6" t="9527" b="6626"/>
          <a:stretch/>
        </p:blipFill>
        <p:spPr bwMode="auto">
          <a:xfrm>
            <a:off x="70104" y="1690688"/>
            <a:ext cx="5727192" cy="4059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https://upload.wikimedia.org/wikipedia/commons/thumb/f/fa/Badshahi_Mosque_in_the_evening.jpg/1280px-Badshahi_Mosque_in_the_evening.jpg"/>
          <p:cNvPicPr>
            <a:picLocks noGrp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 b="4725"/>
          <a:stretch/>
        </p:blipFill>
        <p:spPr bwMode="auto">
          <a:xfrm>
            <a:off x="6096000" y="2959454"/>
            <a:ext cx="5952744" cy="3642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557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Mosque of Samarra, Iraq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dirty="0"/>
              <a:t>Year 851</a:t>
            </a:r>
          </a:p>
          <a:p>
            <a:pPr lvl="0"/>
            <a:r>
              <a:rPr lang="en-US" dirty="0"/>
              <a:t>Spiral minaret is 171 feet tall</a:t>
            </a:r>
          </a:p>
          <a:p>
            <a:pPr lvl="0"/>
            <a:r>
              <a:rPr lang="en-US" dirty="0"/>
              <a:t>Was connected to the mosque by a bridge</a:t>
            </a:r>
          </a:p>
          <a:p>
            <a:endParaRPr lang="en-US" dirty="0"/>
          </a:p>
        </p:txBody>
      </p:sp>
      <p:pic>
        <p:nvPicPr>
          <p:cNvPr id="10" name="Content Placeholder 9" descr="Image result for Great Mosque of Samarra, Iraq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30" y="1825625"/>
            <a:ext cx="4440140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17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416</Words>
  <Application>Microsoft Office PowerPoint</Application>
  <PresentationFormat>Custom</PresentationFormat>
  <Paragraphs>76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Session 1</vt:lpstr>
      <vt:lpstr>What do you see? What do you notice? What is going on?</vt:lpstr>
      <vt:lpstr>PowerPoint Presentation</vt:lpstr>
      <vt:lpstr>PowerPoint Presentation</vt:lpstr>
      <vt:lpstr>PowerPoint Presentation</vt:lpstr>
      <vt:lpstr>Session 2-3</vt:lpstr>
      <vt:lpstr>The Sultan Ahmed Mosque    The Baiturrahman Mosque</vt:lpstr>
      <vt:lpstr>What similarities and differences do you find?</vt:lpstr>
      <vt:lpstr>Great Mosque of Samarra, Iraq</vt:lpstr>
      <vt:lpstr>Great Mosque of Xi’an</vt:lpstr>
      <vt:lpstr>Session 4</vt:lpstr>
      <vt:lpstr>Mosque Decoration</vt:lpstr>
      <vt:lpstr>Geometric Design and Tessellations</vt:lpstr>
      <vt:lpstr>Symmetry and the Arabesque</vt:lpstr>
      <vt:lpstr>PowerPoint Presentation</vt:lpstr>
      <vt:lpstr>Session 5</vt:lpstr>
      <vt:lpstr>PowerPoint Presentation</vt:lpstr>
      <vt:lpstr>PowerPoint Presentation</vt:lpstr>
      <vt:lpstr>Arabic Calligraphy as an Art Form</vt:lpstr>
      <vt:lpstr>Islamic Calligraphy Examples</vt:lpstr>
    </vt:vector>
  </TitlesOfParts>
  <Company>Brunswick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Kathleen Peck</dc:creator>
  <cp:lastModifiedBy>Lenovo User</cp:lastModifiedBy>
  <cp:revision>39</cp:revision>
  <dcterms:created xsi:type="dcterms:W3CDTF">2017-05-30T23:32:43Z</dcterms:created>
  <dcterms:modified xsi:type="dcterms:W3CDTF">2017-07-28T19:49:54Z</dcterms:modified>
</cp:coreProperties>
</file>